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601575" cy="10080625"/>
  <p:notesSz cx="9144000" cy="6858000"/>
  <p:defaultTextStyle>
    <a:defPPr>
      <a:defRPr lang="ru-RU"/>
    </a:defPPr>
    <a:lvl1pPr marL="0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751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502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254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006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8757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4509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0260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6012" algn="l" defTabSz="115150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8" d="100"/>
          <a:sy n="28" d="100"/>
        </p:scale>
        <p:origin x="-2466" y="-1092"/>
      </p:cViewPr>
      <p:guideLst>
        <p:guide orient="horz" pos="3178"/>
        <p:guide pos="3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21" y="3131532"/>
            <a:ext cx="10711340" cy="21607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8" y="5712357"/>
            <a:ext cx="8821103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68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3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6145" y="403698"/>
            <a:ext cx="2835357" cy="8601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83" y="403698"/>
            <a:ext cx="8296038" cy="8601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5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35093" y="2016131"/>
            <a:ext cx="10820552" cy="2688165"/>
          </a:xfrm>
          <a:ln>
            <a:noFill/>
          </a:ln>
        </p:spPr>
        <p:txBody>
          <a:bodyPr vert="horz" tIns="0" rIns="2303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35096" y="4745652"/>
            <a:ext cx="10824755" cy="2576160"/>
          </a:xfrm>
        </p:spPr>
        <p:txBody>
          <a:bodyPr lIns="0" rIns="23031"/>
          <a:lstStyle>
            <a:lvl1pPr marL="0" marR="57576" indent="0" algn="r">
              <a:buNone/>
              <a:defRPr>
                <a:solidFill>
                  <a:schemeClr val="tx1"/>
                </a:solidFill>
              </a:defRPr>
            </a:lvl1pPr>
            <a:lvl2pPr marL="575751" indent="0" algn="ctr">
              <a:buNone/>
            </a:lvl2pPr>
            <a:lvl3pPr marL="1151502" indent="0" algn="ctr">
              <a:buNone/>
            </a:lvl3pPr>
            <a:lvl4pPr marL="1727254" indent="0" algn="ctr">
              <a:buNone/>
            </a:lvl4pPr>
            <a:lvl5pPr marL="2303006" indent="0" algn="ctr">
              <a:buNone/>
            </a:lvl5pPr>
            <a:lvl6pPr marL="2878757" indent="0" algn="ctr">
              <a:buNone/>
            </a:lvl6pPr>
            <a:lvl7pPr marL="3454509" indent="0" algn="ctr">
              <a:buNone/>
            </a:lvl7pPr>
            <a:lvl8pPr marL="4030260" indent="0" algn="ctr">
              <a:buNone/>
            </a:lvl8pPr>
            <a:lvl9pPr marL="460601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92" y="1935488"/>
            <a:ext cx="10711340" cy="200268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892" y="3975607"/>
            <a:ext cx="10711340" cy="2219137"/>
          </a:xfrm>
        </p:spPr>
        <p:txBody>
          <a:bodyPr lIns="57576" rIns="57576" anchor="t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7" y="2822348"/>
            <a:ext cx="5565697" cy="6518804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5" y="2822348"/>
            <a:ext cx="5565697" cy="6518804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</p:spPr>
        <p:txBody>
          <a:bodyPr tIns="5757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4" y="2727043"/>
            <a:ext cx="5567885" cy="969186"/>
          </a:xfrm>
        </p:spPr>
        <p:txBody>
          <a:bodyPr lIns="57576" tIns="0" rIns="57576" bIns="0" anchor="ctr">
            <a:noAutofit/>
          </a:bodyPr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01430" y="2733680"/>
            <a:ext cx="5570069" cy="962558"/>
          </a:xfrm>
        </p:spPr>
        <p:txBody>
          <a:bodyPr lIns="57576" tIns="0" rIns="57576" bIns="0" anchor="ctr"/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30084" y="3696231"/>
            <a:ext cx="5567885" cy="5652854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30" y="3696231"/>
            <a:ext cx="5570069" cy="5652854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3" y="1034945"/>
            <a:ext cx="11446432" cy="1680105"/>
          </a:xfrm>
        </p:spPr>
        <p:txBody>
          <a:bodyPr vert="horz" tIns="575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23" y="756054"/>
            <a:ext cx="3780473" cy="17081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45123" y="2464157"/>
            <a:ext cx="3780473" cy="6720417"/>
          </a:xfrm>
        </p:spPr>
        <p:txBody>
          <a:bodyPr lIns="23031" rIns="23031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26874" y="2464157"/>
            <a:ext cx="7044629" cy="6720417"/>
          </a:xfrm>
        </p:spPr>
        <p:txBody>
          <a:bodyPr tIns="0"/>
          <a:lstStyle>
            <a:lvl1pPr>
              <a:defRPr sz="3500"/>
            </a:lvl1pPr>
            <a:lvl2pPr>
              <a:defRPr sz="3300"/>
            </a:lvl2pPr>
            <a:lvl3pPr>
              <a:defRPr sz="31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03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362810" y="1628772"/>
            <a:ext cx="7245907" cy="60483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0" tIns="57576" rIns="115150" bIns="5757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1030699" y="7878367"/>
            <a:ext cx="214228" cy="22849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50" tIns="57576" rIns="115150" bIns="5757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9" y="1730082"/>
            <a:ext cx="3049581" cy="2326306"/>
          </a:xfrm>
        </p:spPr>
        <p:txBody>
          <a:bodyPr vert="horz" lIns="57576" tIns="57576" rIns="57576" bIns="57576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09" y="4158053"/>
            <a:ext cx="3045382" cy="3203400"/>
          </a:xfrm>
        </p:spPr>
        <p:txBody>
          <a:bodyPr lIns="80605" rIns="57576" bIns="57576" anchor="t"/>
          <a:lstStyle>
            <a:lvl1pPr marL="0" indent="0" algn="l">
              <a:spcBef>
                <a:spcPts val="314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31394" y="9343252"/>
            <a:ext cx="840105" cy="5367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803859" y="1763185"/>
            <a:ext cx="6363798" cy="577955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3125" y="8549870"/>
            <a:ext cx="12627829" cy="153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038258" y="9142573"/>
            <a:ext cx="6563320" cy="93805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5" y="1344088"/>
            <a:ext cx="2835357" cy="766080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3" y="1344088"/>
            <a:ext cx="8296038" cy="766080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7" y="6477738"/>
            <a:ext cx="10711340" cy="2002123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7" y="4272600"/>
            <a:ext cx="10711340" cy="220513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7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5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0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8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4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0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60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2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87" y="2352150"/>
            <a:ext cx="5565697" cy="66527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5" y="2352150"/>
            <a:ext cx="5565697" cy="66527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29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4" y="2256477"/>
            <a:ext cx="5567885" cy="9403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75751" indent="0">
              <a:buNone/>
              <a:defRPr sz="2500" b="1"/>
            </a:lvl2pPr>
            <a:lvl3pPr marL="1151502" indent="0">
              <a:buNone/>
              <a:defRPr sz="2300" b="1"/>
            </a:lvl3pPr>
            <a:lvl4pPr marL="1727254" indent="0">
              <a:buNone/>
              <a:defRPr sz="2000" b="1"/>
            </a:lvl4pPr>
            <a:lvl5pPr marL="2303006" indent="0">
              <a:buNone/>
              <a:defRPr sz="2000" b="1"/>
            </a:lvl5pPr>
            <a:lvl6pPr marL="2878757" indent="0">
              <a:buNone/>
              <a:defRPr sz="2000" b="1"/>
            </a:lvl6pPr>
            <a:lvl7pPr marL="3454509" indent="0">
              <a:buNone/>
              <a:defRPr sz="2000" b="1"/>
            </a:lvl7pPr>
            <a:lvl8pPr marL="4030260" indent="0">
              <a:buNone/>
              <a:defRPr sz="2000" b="1"/>
            </a:lvl8pPr>
            <a:lvl9pPr marL="460601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84" y="3196864"/>
            <a:ext cx="5567885" cy="580802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30" y="2256477"/>
            <a:ext cx="5570069" cy="9403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75751" indent="0">
              <a:buNone/>
              <a:defRPr sz="2500" b="1"/>
            </a:lvl2pPr>
            <a:lvl3pPr marL="1151502" indent="0">
              <a:buNone/>
              <a:defRPr sz="2300" b="1"/>
            </a:lvl3pPr>
            <a:lvl4pPr marL="1727254" indent="0">
              <a:buNone/>
              <a:defRPr sz="2000" b="1"/>
            </a:lvl4pPr>
            <a:lvl5pPr marL="2303006" indent="0">
              <a:buNone/>
              <a:defRPr sz="2000" b="1"/>
            </a:lvl5pPr>
            <a:lvl6pPr marL="2878757" indent="0">
              <a:buNone/>
              <a:defRPr sz="2000" b="1"/>
            </a:lvl6pPr>
            <a:lvl7pPr marL="3454509" indent="0">
              <a:buNone/>
              <a:defRPr sz="2000" b="1"/>
            </a:lvl7pPr>
            <a:lvl8pPr marL="4030260" indent="0">
              <a:buNone/>
              <a:defRPr sz="2000" b="1"/>
            </a:lvl8pPr>
            <a:lvl9pPr marL="460601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1430" y="3196864"/>
            <a:ext cx="5570069" cy="580802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66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7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67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1361"/>
            <a:ext cx="4145832" cy="170810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874" y="401363"/>
            <a:ext cx="7044629" cy="8603535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0" y="2109470"/>
            <a:ext cx="4145832" cy="6895428"/>
          </a:xfrm>
        </p:spPr>
        <p:txBody>
          <a:bodyPr/>
          <a:lstStyle>
            <a:lvl1pPr marL="0" indent="0">
              <a:buNone/>
              <a:defRPr sz="1700"/>
            </a:lvl1pPr>
            <a:lvl2pPr marL="575751" indent="0">
              <a:buNone/>
              <a:defRPr sz="1500"/>
            </a:lvl2pPr>
            <a:lvl3pPr marL="1151502" indent="0">
              <a:buNone/>
              <a:defRPr sz="1200"/>
            </a:lvl3pPr>
            <a:lvl4pPr marL="1727254" indent="0">
              <a:buNone/>
              <a:defRPr sz="1200"/>
            </a:lvl4pPr>
            <a:lvl5pPr marL="2303006" indent="0">
              <a:buNone/>
              <a:defRPr sz="1200"/>
            </a:lvl5pPr>
            <a:lvl6pPr marL="2878757" indent="0">
              <a:buNone/>
              <a:defRPr sz="1200"/>
            </a:lvl6pPr>
            <a:lvl7pPr marL="3454509" indent="0">
              <a:buNone/>
              <a:defRPr sz="1200"/>
            </a:lvl7pPr>
            <a:lvl8pPr marL="4030260" indent="0">
              <a:buNone/>
              <a:defRPr sz="1200"/>
            </a:lvl8pPr>
            <a:lvl9pPr marL="460601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01" y="7056443"/>
            <a:ext cx="7560945" cy="83305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70001" y="900721"/>
            <a:ext cx="7560945" cy="6048375"/>
          </a:xfrm>
        </p:spPr>
        <p:txBody>
          <a:bodyPr/>
          <a:lstStyle>
            <a:lvl1pPr marL="0" indent="0">
              <a:buNone/>
              <a:defRPr sz="4000"/>
            </a:lvl1pPr>
            <a:lvl2pPr marL="575751" indent="0">
              <a:buNone/>
              <a:defRPr sz="3500"/>
            </a:lvl2pPr>
            <a:lvl3pPr marL="1151502" indent="0">
              <a:buNone/>
              <a:defRPr sz="3100"/>
            </a:lvl3pPr>
            <a:lvl4pPr marL="1727254" indent="0">
              <a:buNone/>
              <a:defRPr sz="2500"/>
            </a:lvl4pPr>
            <a:lvl5pPr marL="2303006" indent="0">
              <a:buNone/>
              <a:defRPr sz="2500"/>
            </a:lvl5pPr>
            <a:lvl6pPr marL="2878757" indent="0">
              <a:buNone/>
              <a:defRPr sz="2500"/>
            </a:lvl6pPr>
            <a:lvl7pPr marL="3454509" indent="0">
              <a:buNone/>
              <a:defRPr sz="2500"/>
            </a:lvl7pPr>
            <a:lvl8pPr marL="4030260" indent="0">
              <a:buNone/>
              <a:defRPr sz="2500"/>
            </a:lvl8pPr>
            <a:lvl9pPr marL="4606012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0001" y="7889497"/>
            <a:ext cx="7560945" cy="1183074"/>
          </a:xfrm>
        </p:spPr>
        <p:txBody>
          <a:bodyPr/>
          <a:lstStyle>
            <a:lvl1pPr marL="0" indent="0">
              <a:buNone/>
              <a:defRPr sz="1700"/>
            </a:lvl1pPr>
            <a:lvl2pPr marL="575751" indent="0">
              <a:buNone/>
              <a:defRPr sz="1500"/>
            </a:lvl2pPr>
            <a:lvl3pPr marL="1151502" indent="0">
              <a:buNone/>
              <a:defRPr sz="1200"/>
            </a:lvl3pPr>
            <a:lvl4pPr marL="1727254" indent="0">
              <a:buNone/>
              <a:defRPr sz="1200"/>
            </a:lvl4pPr>
            <a:lvl5pPr marL="2303006" indent="0">
              <a:buNone/>
              <a:defRPr sz="1200"/>
            </a:lvl5pPr>
            <a:lvl6pPr marL="2878757" indent="0">
              <a:buNone/>
              <a:defRPr sz="1200"/>
            </a:lvl6pPr>
            <a:lvl7pPr marL="3454509" indent="0">
              <a:buNone/>
              <a:defRPr sz="1200"/>
            </a:lvl7pPr>
            <a:lvl8pPr marL="4030260" indent="0">
              <a:buNone/>
              <a:defRPr sz="1200"/>
            </a:lvl8pPr>
            <a:lvl9pPr marL="460601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61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0"/>
            <a:ext cx="11341418" cy="1680105"/>
          </a:xfrm>
          <a:prstGeom prst="rect">
            <a:avLst/>
          </a:prstGeom>
        </p:spPr>
        <p:txBody>
          <a:bodyPr vert="horz" lIns="115150" tIns="57576" rIns="115150" bIns="575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0" y="2352150"/>
            <a:ext cx="11341418" cy="6652747"/>
          </a:xfrm>
          <a:prstGeom prst="rect">
            <a:avLst/>
          </a:prstGeom>
        </p:spPr>
        <p:txBody>
          <a:bodyPr vert="horz" lIns="115150" tIns="57576" rIns="115150" bIns="575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80" y="9343252"/>
            <a:ext cx="2940368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46" y="9343252"/>
            <a:ext cx="3990499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9343252"/>
            <a:ext cx="2940368" cy="536700"/>
          </a:xfrm>
          <a:prstGeom prst="rect">
            <a:avLst/>
          </a:prstGeom>
        </p:spPr>
        <p:txBody>
          <a:bodyPr vert="horz" lIns="115150" tIns="57576" rIns="115150" bIns="575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15150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13" indent="-431813" algn="l" defTabSz="115150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595" indent="-359845" algn="l" defTabSz="115150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379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130" indent="-287876" algn="l" defTabSz="115150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882" indent="-287876" algn="l" defTabSz="115150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6634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2385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136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3889" indent="-287876" algn="l" defTabSz="11515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751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54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006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8757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509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0260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6012" algn="l" defTabSz="11515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3125" y="-10497"/>
            <a:ext cx="12627829" cy="153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38258" y="-10497"/>
            <a:ext cx="6563320" cy="93805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50" tIns="57576" rIns="115150" bIns="5757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30080" y="1034945"/>
            <a:ext cx="11341418" cy="1680105"/>
          </a:xfrm>
          <a:prstGeom prst="rect">
            <a:avLst/>
          </a:prstGeom>
        </p:spPr>
        <p:txBody>
          <a:bodyPr vert="horz" lIns="0" tIns="5757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80" y="2844977"/>
            <a:ext cx="11341418" cy="6451600"/>
          </a:xfrm>
          <a:prstGeom prst="rect">
            <a:avLst/>
          </a:prstGeom>
        </p:spPr>
        <p:txBody>
          <a:bodyPr vert="horz" lIns="115150" tIns="57576" rIns="115150" bIns="5757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0080" y="9343252"/>
            <a:ext cx="2940368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5460" y="9343252"/>
            <a:ext cx="4620578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921369" y="9343252"/>
            <a:ext cx="1050131" cy="5367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6208" y="297522"/>
            <a:ext cx="12651942" cy="95429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6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5450" indent="-3454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052" indent="-31090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indent="-31090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53" indent="-26484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405" indent="-26484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7855" indent="-26484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6" indent="-23030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63608" indent="-230301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58" indent="-23030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5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3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8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4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0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6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601575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1547422"/>
            <a:ext cx="11341418" cy="31753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характеристика водных ресурсов Слонимского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36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6153" y="-32904"/>
            <a:ext cx="13153131" cy="10080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FF0000"/>
                </a:solidFill>
                <a:latin typeface="Monotype Corsiva" pitchFamily="66" charset="0"/>
              </a:rPr>
              <a:t>Зельвянка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116" y="5894686"/>
            <a:ext cx="5246775" cy="3914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907" y="12734"/>
            <a:ext cx="4998988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696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01575" cy="1033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00FF00"/>
                </a:solidFill>
                <a:latin typeface="Monotype Corsiva" pitchFamily="66" charset="0"/>
              </a:rPr>
              <a:t>Гривда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699" y="4248224"/>
            <a:ext cx="6336704" cy="5154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467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01" y="-2"/>
            <a:ext cx="12736897" cy="1008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00FF00"/>
                </a:solidFill>
                <a:latin typeface="Monotype Corsiva" pitchFamily="66" charset="0"/>
              </a:rPr>
              <a:t>Исса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691" y="4680272"/>
            <a:ext cx="6192688" cy="46569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10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7000">
              <a:srgbClr val="0A128C"/>
            </a:gs>
            <a:gs pos="22496">
              <a:srgbClr val="060B55"/>
            </a:gs>
            <a:gs pos="58000">
              <a:srgbClr val="181CC7"/>
            </a:gs>
            <a:gs pos="76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499" y="1871960"/>
            <a:ext cx="5904656" cy="3816424"/>
          </a:xfrm>
        </p:spPr>
        <p:txBody>
          <a:bodyPr vert="horz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Озера</a:t>
            </a:r>
            <a:endParaRPr lang="ru-RU" sz="9600" b="1" cap="all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1" y="-1"/>
            <a:ext cx="5223318" cy="100806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Альбертинское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восточной окраине г. Слонима, относится к бассейну реки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протекает через озеро. На юго-западе впадает ручей. В южной части рукавами р.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 остров площадью  около 13 га. В границах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водоохранной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зоны озера действуют запреты и ограничения, предусмотренные ст. 77 Водного кодекса Республики Беларусь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севере, востоке и юге расположен обширный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грядисто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-холмистый лесной массив.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озере обитают окунь, плотва, щука, лещ, красноперка и др. рыба. Организовано платное любительское рыболовство.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районе озера отмечено обитание редкого вида растений, занесенного в Красную книгу Республики Беларусь - камнеломка зернистое (лекарственное).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зеркала около 0,3 км</a:t>
            </a:r>
            <a:r>
              <a:rPr lang="ru-RU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длина около 1,14 км, наибольшая ширина около 0,45 км, максимальная глубина около 8 м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683" y="19428"/>
            <a:ext cx="6912768" cy="509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381" y="5184328"/>
            <a:ext cx="6192772" cy="4641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168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601575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108" y="-16070"/>
            <a:ext cx="12865684" cy="10096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481" y="0"/>
            <a:ext cx="6132095" cy="1008062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Озеро Бездонное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располагается </a:t>
            </a:r>
            <a:r>
              <a:rPr lang="ru-RU" sz="2400" dirty="0"/>
              <a:t>в 25 км к западу от г. Слоним, около деревни </a:t>
            </a:r>
            <a:r>
              <a:rPr lang="ru-RU" sz="2400" dirty="0" err="1"/>
              <a:t>Клепачи</a:t>
            </a:r>
            <a:r>
              <a:rPr lang="ru-RU" sz="2400" dirty="0"/>
              <a:t>, в бассейне реки Ивановка (протекает через озеро). Размеры 0,77 × 0,63 км, площадь 0,4 </a:t>
            </a:r>
            <a:r>
              <a:rPr lang="ru-RU" sz="2400" dirty="0" err="1"/>
              <a:t>км.кв</a:t>
            </a:r>
            <a:r>
              <a:rPr lang="ru-RU" sz="2400" dirty="0"/>
              <a:t>., наибольшая глубина 14,5 м, протяженность объекта - 31,0 га.</a:t>
            </a:r>
            <a:br>
              <a:rPr lang="ru-RU" sz="2400" dirty="0"/>
            </a:br>
            <a:r>
              <a:rPr lang="ru-RU" sz="2400" dirty="0"/>
              <a:t>Свое название оно получило по той причине, что никому еще не удалось измерить его глубину. Как утверждают </a:t>
            </a:r>
            <a:r>
              <a:rPr lang="ru-RU" sz="2400" dirty="0">
                <a:solidFill>
                  <a:schemeClr val="bg1"/>
                </a:solidFill>
              </a:rPr>
              <a:t>местные жители, это озеро обладает необычным свойством: его дно, словно </a:t>
            </a:r>
            <a:r>
              <a:rPr lang="ru-RU" sz="2400" dirty="0">
                <a:solidFill>
                  <a:srgbClr val="FFFF00"/>
                </a:solidFill>
              </a:rPr>
              <a:t>живое, может уходить из-под ноги в лбом месте водоема. Однажды аквалангисты решили изучить особенности необычного озера, однако через пять минут после погружения они с ужасом вынырнули и стали рассказывать страшные истории об обитающей на дне озера огромной рыбе. Так что попытки определить, какую же на самом деле глубину имеет интересное озеро, не увенчались успехом.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618" y="-360288"/>
            <a:ext cx="6426352" cy="455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566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7" y="-1"/>
            <a:ext cx="12640004" cy="10080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08" y="4834704"/>
            <a:ext cx="6867287" cy="4839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Озеро Мох Малое </a:t>
            </a:r>
            <a:r>
              <a:rPr lang="ru-RU" sz="2400" dirty="0">
                <a:solidFill>
                  <a:srgbClr val="FF0000"/>
                </a:solidFill>
              </a:rPr>
              <a:t>располагается в 24 км на запад, около деревни </a:t>
            </a:r>
            <a:r>
              <a:rPr lang="ru-RU" sz="2400" dirty="0" err="1">
                <a:solidFill>
                  <a:srgbClr val="FF0000"/>
                </a:solidFill>
              </a:rPr>
              <a:t>Ярутичи</a:t>
            </a:r>
            <a:r>
              <a:rPr lang="ru-RU" sz="2400" dirty="0">
                <a:solidFill>
                  <a:srgbClr val="FF0000"/>
                </a:solidFill>
              </a:rPr>
              <a:t>, протяженность - 18,0 га. Площадь - 0,22 км</a:t>
            </a:r>
            <a:r>
              <a:rPr lang="ru-RU" sz="2400" baseline="30000" dirty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, длина- 0,95 км, наибольшая ширина - 0,25 км, длина береговой линии - 3,4 км. Берега низкие, на западе и юго-западе заболоченные. Есть несколько  заливов</a:t>
            </a:r>
          </a:p>
        </p:txBody>
      </p:sp>
    </p:spTree>
    <p:extLst>
      <p:ext uri="{BB962C8B-B14F-4D97-AF65-F5344CB8AC3E}">
        <p14:creationId xmlns:p14="http://schemas.microsoft.com/office/powerpoint/2010/main" xmlns="" val="410780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Республиканский биологический заказник «Слонимский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675" y="4536256"/>
            <a:ext cx="6880717" cy="49918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9" y="3096096"/>
            <a:ext cx="4447381" cy="44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9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000082"/>
            </a:gs>
            <a:gs pos="55000">
              <a:srgbClr val="66008F"/>
            </a:gs>
            <a:gs pos="76000">
              <a:srgbClr val="BA0066"/>
            </a:gs>
            <a:gs pos="65000">
              <a:srgbClr val="D00045"/>
            </a:gs>
            <a:gs pos="91000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0"/>
            <a:ext cx="11341418" cy="794899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FF00"/>
                </a:solidFill>
                <a:latin typeface="Monotype Corsiva" pitchFamily="66" charset="0"/>
              </a:rPr>
              <a:t>Спасибо за внимание</a:t>
            </a:r>
            <a:endParaRPr lang="ru-RU" sz="9600" dirty="0">
              <a:solidFill>
                <a:srgbClr val="00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шуня\Pictures\арта слон рай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850" y="1653274"/>
            <a:ext cx="6351105" cy="78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864" y="1335734"/>
            <a:ext cx="5259510" cy="6502640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tx2"/>
                </a:solidFill>
              </a:rPr>
              <a:t>Географическое положение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	Слонимский </a:t>
            </a:r>
            <a:r>
              <a:rPr lang="ru-RU" dirty="0">
                <a:solidFill>
                  <a:schemeClr val="tx2"/>
                </a:solidFill>
              </a:rPr>
              <a:t>район расположен 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>
                <a:solidFill>
                  <a:schemeClr val="tx2"/>
                </a:solidFill>
              </a:rPr>
              <a:t>юге Гродненской области и граничит на западе с </a:t>
            </a:r>
            <a:r>
              <a:rPr lang="ru-RU" dirty="0" err="1">
                <a:solidFill>
                  <a:schemeClr val="tx2"/>
                </a:solidFill>
              </a:rPr>
              <a:t>Зельвенским</a:t>
            </a:r>
            <a:r>
              <a:rPr lang="ru-RU" dirty="0">
                <a:solidFill>
                  <a:schemeClr val="tx2"/>
                </a:solidFill>
              </a:rPr>
              <a:t>, на севере - с </a:t>
            </a:r>
            <a:r>
              <a:rPr lang="ru-RU" dirty="0" err="1">
                <a:solidFill>
                  <a:schemeClr val="tx2"/>
                </a:solidFill>
              </a:rPr>
              <a:t>Дятловским</a:t>
            </a:r>
            <a:r>
              <a:rPr lang="ru-RU" dirty="0">
                <a:solidFill>
                  <a:schemeClr val="tx2"/>
                </a:solidFill>
              </a:rPr>
              <a:t> районами Гродненской области, на востоке и юге - с </a:t>
            </a:r>
            <a:r>
              <a:rPr lang="ru-RU" dirty="0" err="1">
                <a:solidFill>
                  <a:schemeClr val="tx2"/>
                </a:solidFill>
              </a:rPr>
              <a:t>Барановичским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Ивацевичским</a:t>
            </a:r>
            <a:r>
              <a:rPr lang="ru-RU" dirty="0">
                <a:solidFill>
                  <a:schemeClr val="tx2"/>
                </a:solidFill>
              </a:rPr>
              <a:t> и </a:t>
            </a:r>
            <a:r>
              <a:rPr lang="ru-RU" dirty="0" err="1">
                <a:solidFill>
                  <a:schemeClr val="tx2"/>
                </a:solidFill>
              </a:rPr>
              <a:t>Пружанским</a:t>
            </a:r>
            <a:r>
              <a:rPr lang="ru-RU" dirty="0">
                <a:solidFill>
                  <a:schemeClr val="tx2"/>
                </a:solidFill>
              </a:rPr>
              <a:t> районами Брестской области. </a:t>
            </a:r>
            <a:r>
              <a:rPr lang="ru-RU" dirty="0" smtClean="0">
                <a:solidFill>
                  <a:schemeClr val="tx2"/>
                </a:solidFill>
              </a:rPr>
              <a:t>Площадь </a:t>
            </a:r>
            <a:r>
              <a:rPr lang="ru-RU" dirty="0">
                <a:solidFill>
                  <a:schemeClr val="tx2"/>
                </a:solidFill>
              </a:rPr>
              <a:t>района составляет 1,5 тыс. </a:t>
            </a:r>
            <a:r>
              <a:rPr lang="ru-RU" dirty="0" smtClean="0">
                <a:solidFill>
                  <a:schemeClr val="tx2"/>
                </a:solidFill>
              </a:rPr>
              <a:t>км</a:t>
            </a:r>
            <a:r>
              <a:rPr lang="ru-RU" baseline="30000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. Образован </a:t>
            </a:r>
            <a:r>
              <a:rPr lang="ru-RU" dirty="0">
                <a:solidFill>
                  <a:schemeClr val="tx2"/>
                </a:solidFill>
              </a:rPr>
              <a:t>в 1940 году </a:t>
            </a:r>
            <a:r>
              <a:rPr lang="ru-RU" dirty="0" smtClean="0">
                <a:solidFill>
                  <a:schemeClr val="tx2"/>
                </a:solidFill>
              </a:rPr>
              <a:t>первоначально в </a:t>
            </a:r>
            <a:r>
              <a:rPr lang="ru-RU" dirty="0">
                <a:solidFill>
                  <a:schemeClr val="tx2"/>
                </a:solidFill>
              </a:rPr>
              <a:t>составе </a:t>
            </a:r>
            <a:r>
              <a:rPr lang="ru-RU" dirty="0" err="1">
                <a:solidFill>
                  <a:schemeClr val="tx2"/>
                </a:solidFill>
              </a:rPr>
              <a:t>Барановичской</a:t>
            </a:r>
            <a:r>
              <a:rPr lang="ru-RU" dirty="0">
                <a:solidFill>
                  <a:schemeClr val="tx2"/>
                </a:solidFill>
              </a:rPr>
              <a:t> области, а в 1954 году вошел в состав Гродненской области.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Население - </a:t>
            </a:r>
            <a:r>
              <a:rPr lang="ru-RU" dirty="0">
                <a:solidFill>
                  <a:schemeClr val="tx2"/>
                </a:solidFill>
              </a:rPr>
              <a:t>70,1 тыс. человек; городского 72,1 %. Средняя плотность 47,1 чел. на 1 км</a:t>
            </a:r>
            <a:r>
              <a:rPr lang="ru-RU" baseline="30000" dirty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5931" y="3876013"/>
            <a:ext cx="232614" cy="470220"/>
          </a:xfrm>
          <a:prstGeom prst="rect">
            <a:avLst/>
          </a:prstGeom>
          <a:noFill/>
        </p:spPr>
        <p:txBody>
          <a:bodyPr wrap="none" lIns="115150" tIns="57576" rIns="115150" bIns="57576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27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0053" y="-322019"/>
            <a:ext cx="13441680" cy="107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409" y="-887005"/>
            <a:ext cx="10915965" cy="4974718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Центром Слонимского района является г. Слоним, в составе района выделяется 147 населенных пунктов, 12 сельсоветов: </a:t>
            </a:r>
            <a:r>
              <a:rPr lang="ru-RU" sz="2500" dirty="0" err="1">
                <a:solidFill>
                  <a:srgbClr val="002060"/>
                </a:solidFill>
              </a:rPr>
              <a:t>Большешиловичский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Василевичский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Деревновский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Деревянчицкий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Жировичский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Мижевичский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Новодевятковичский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Озгиновичский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Озерницкий</a:t>
            </a:r>
            <a:r>
              <a:rPr lang="ru-RU" sz="2500" dirty="0">
                <a:solidFill>
                  <a:srgbClr val="002060"/>
                </a:solidFill>
              </a:rPr>
              <a:t>, Павловский, </a:t>
            </a:r>
            <a:r>
              <a:rPr lang="ru-RU" sz="2500" dirty="0" err="1">
                <a:solidFill>
                  <a:srgbClr val="002060"/>
                </a:solidFill>
              </a:rPr>
              <a:t>Селявичский</a:t>
            </a:r>
            <a:r>
              <a:rPr lang="ru-RU" sz="2500" dirty="0">
                <a:solidFill>
                  <a:srgbClr val="002060"/>
                </a:solidFill>
              </a:rPr>
              <a:t>, </a:t>
            </a:r>
            <a:r>
              <a:rPr lang="ru-RU" sz="2500" dirty="0" err="1">
                <a:solidFill>
                  <a:srgbClr val="002060"/>
                </a:solidFill>
              </a:rPr>
              <a:t>Сеньковщинский</a:t>
            </a:r>
            <a:r>
              <a:rPr lang="ru-RU" sz="25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88250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post-43589-119054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7"/>
            <a:ext cx="12601575" cy="100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043" y="1759119"/>
            <a:ext cx="11114434" cy="4025039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100" b="1" dirty="0"/>
              <a:t>Тектоническое строение</a:t>
            </a:r>
            <a:endParaRPr lang="ru-RU" sz="3100" dirty="0"/>
          </a:p>
          <a:p>
            <a:pPr algn="just"/>
            <a:r>
              <a:rPr lang="ru-RU" b="1" dirty="0"/>
              <a:t> </a:t>
            </a:r>
            <a:endParaRPr lang="ru-RU" sz="2500" dirty="0"/>
          </a:p>
          <a:p>
            <a:pPr algn="just"/>
            <a:r>
              <a:rPr lang="ru-RU" sz="2500" dirty="0"/>
              <a:t>	В тектоническом отношении район приурочен к Белорусской </a:t>
            </a:r>
            <a:r>
              <a:rPr lang="ru-RU" sz="2500" dirty="0" err="1"/>
              <a:t>антеклизе</a:t>
            </a:r>
            <a:r>
              <a:rPr lang="ru-RU" sz="2500" dirty="0"/>
              <a:t> - самой крупной положительной структуре на территории Беларуси. Она характеризуется сложным строением. В платформенном чехле широко представлены отложения верхнего протерозоя, в северо-западной части - нижнего палеозоя, на востоке - девона, реже встречаются юрские и меловые отложения. Повсеместно они перекрыты отложениями антропогена, которые часто залегают непосредственно на породах верхнего протерозоя.</a:t>
            </a:r>
          </a:p>
        </p:txBody>
      </p:sp>
    </p:spTree>
    <p:extLst>
      <p:ext uri="{BB962C8B-B14F-4D97-AF65-F5344CB8AC3E}">
        <p14:creationId xmlns:p14="http://schemas.microsoft.com/office/powerpoint/2010/main" xmlns="" val="1850104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ost-43589-1190549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12601571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046" y="594821"/>
            <a:ext cx="10816727" cy="7672191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algn="ctr"/>
            <a:r>
              <a:rPr lang="ru-RU" sz="3100" b="1" dirty="0"/>
              <a:t>Рельеф</a:t>
            </a:r>
            <a:endParaRPr lang="ru-RU" sz="3100" dirty="0"/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sz="2000" dirty="0"/>
              <a:t>	</a:t>
            </a:r>
            <a:r>
              <a:rPr lang="ru-RU" dirty="0"/>
              <a:t>Западную часть района занимает Слонимская возвышенность, которая является частью юго-западной ветви Белорусской гряды, на северо-восток заходит окраина </a:t>
            </a:r>
            <a:r>
              <a:rPr lang="ru-RU" dirty="0" err="1"/>
              <a:t>Новогрудской</a:t>
            </a:r>
            <a:r>
              <a:rPr lang="ru-RU" dirty="0"/>
              <a:t> возвышенности, вдоль реки </a:t>
            </a:r>
            <a:r>
              <a:rPr lang="ru-RU" dirty="0" err="1"/>
              <a:t>Щара</a:t>
            </a:r>
            <a:r>
              <a:rPr lang="ru-RU" dirty="0"/>
              <a:t> протянулась </a:t>
            </a:r>
            <a:r>
              <a:rPr lang="ru-RU" dirty="0" err="1"/>
              <a:t>Верхненеманская</a:t>
            </a:r>
            <a:r>
              <a:rPr lang="ru-RU" dirty="0"/>
              <a:t> низина, восточная и южная части - на </a:t>
            </a:r>
            <a:r>
              <a:rPr lang="ru-RU" dirty="0" err="1"/>
              <a:t>Барановичской</a:t>
            </a:r>
            <a:r>
              <a:rPr lang="ru-RU" dirty="0"/>
              <a:t> равнине.</a:t>
            </a:r>
          </a:p>
          <a:p>
            <a:pPr algn="just"/>
            <a:r>
              <a:rPr lang="ru-RU" dirty="0"/>
              <a:t>	Слонимская возвышенность простирается с северо-запада на юго-восток на 65 км,  с юго-запада на северо-восток на 42 км. Максимальная высота 228 метров в северо-восточной части района, преобладающие высоты - 160-200 метров.</a:t>
            </a:r>
          </a:p>
          <a:p>
            <a:pPr algn="just"/>
            <a:r>
              <a:rPr lang="ru-RU" dirty="0"/>
              <a:t>	Рельеф крупнохолмистый и </a:t>
            </a:r>
            <a:r>
              <a:rPr lang="ru-RU" dirty="0" err="1"/>
              <a:t>грядоволнистый</a:t>
            </a:r>
            <a:r>
              <a:rPr lang="ru-RU" dirty="0"/>
              <a:t>, расчлененный глубокими балками, долинами рек и ложбинами стока ледниковых вод вдоль </a:t>
            </a:r>
            <a:r>
              <a:rPr lang="ru-RU" dirty="0" err="1"/>
              <a:t>Зельвянки</a:t>
            </a:r>
            <a:r>
              <a:rPr lang="ru-RU" dirty="0"/>
              <a:t> и </a:t>
            </a:r>
            <a:r>
              <a:rPr lang="ru-RU" dirty="0" err="1"/>
              <a:t>Щары</a:t>
            </a:r>
            <a:r>
              <a:rPr lang="ru-RU" dirty="0"/>
              <a:t>. В центре возвышенности слабоволнистая, </a:t>
            </a:r>
            <a:r>
              <a:rPr lang="ru-RU" dirty="0" err="1"/>
              <a:t>пологоувалистая</a:t>
            </a:r>
            <a:r>
              <a:rPr lang="ru-RU" dirty="0"/>
              <a:t> или плоская моренная наклонная равнина. На западе возвышенность дренируется реками </a:t>
            </a:r>
            <a:r>
              <a:rPr lang="ru-RU" dirty="0" err="1"/>
              <a:t>Троснянка</a:t>
            </a:r>
            <a:r>
              <a:rPr lang="ru-RU" dirty="0"/>
              <a:t>, Ивановка (правые притоки </a:t>
            </a:r>
            <a:r>
              <a:rPr lang="ru-RU" dirty="0" err="1"/>
              <a:t>Зельвянки</a:t>
            </a:r>
            <a:r>
              <a:rPr lang="ru-RU" dirty="0"/>
              <a:t>), на юге и востоке - реками </a:t>
            </a:r>
            <a:r>
              <a:rPr lang="ru-RU" dirty="0" err="1"/>
              <a:t>Гривда</a:t>
            </a:r>
            <a:r>
              <a:rPr lang="ru-RU" dirty="0"/>
              <a:t>, </a:t>
            </a:r>
            <a:r>
              <a:rPr lang="ru-RU" dirty="0" err="1"/>
              <a:t>Волобринка</a:t>
            </a:r>
            <a:r>
              <a:rPr lang="ru-RU" dirty="0"/>
              <a:t>, Береза, </a:t>
            </a:r>
            <a:r>
              <a:rPr lang="ru-RU" dirty="0" err="1"/>
              <a:t>Луконица</a:t>
            </a:r>
            <a:r>
              <a:rPr lang="ru-RU" dirty="0"/>
              <a:t>, Сипа (левые притоки </a:t>
            </a:r>
            <a:r>
              <a:rPr lang="ru-RU" dirty="0" err="1"/>
              <a:t>Щары</a:t>
            </a:r>
            <a:r>
              <a:rPr lang="ru-RU" dirty="0"/>
              <a:t>). В пределах возвышенности находится озеро Бездонное.</a:t>
            </a:r>
          </a:p>
          <a:p>
            <a:pPr algn="just"/>
            <a:r>
              <a:rPr lang="ru-RU" dirty="0"/>
              <a:t>	Из полезных ископаемых имеются залежи торфа, мела, строительных песков, глины, сапропелей и песчано-гравийного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50447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:\images 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12601571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101" y="1864967"/>
            <a:ext cx="11610617" cy="2855488"/>
          </a:xfrm>
          <a:prstGeom prst="rect">
            <a:avLst/>
          </a:prstGeom>
          <a:noFill/>
        </p:spPr>
        <p:txBody>
          <a:bodyPr wrap="square" lIns="115150" tIns="57576" rIns="115150" bIns="57576" rtlCol="0">
            <a:spAutoFit/>
          </a:bodyPr>
          <a:lstStyle/>
          <a:p>
            <a:pPr indent="566156" algn="just"/>
            <a:r>
              <a:rPr lang="ru-RU" sz="3100" dirty="0"/>
              <a:t>По территории района протекает река </a:t>
            </a:r>
            <a:r>
              <a:rPr lang="ru-RU" sz="3100" dirty="0" err="1"/>
              <a:t>Щара</a:t>
            </a:r>
            <a:r>
              <a:rPr lang="ru-RU" sz="3100" dirty="0"/>
              <a:t>, 30 малых рек, 40 ручьев, имеется 4 озера и 17 водоемов.</a:t>
            </a:r>
            <a:endParaRPr lang="ru-RU" sz="3100" dirty="0">
              <a:ea typeface="Calibri"/>
              <a:cs typeface="Times New Roman"/>
            </a:endParaRPr>
          </a:p>
          <a:p>
            <a:pPr indent="566156" algn="just"/>
            <a:endParaRPr lang="ru-RU" sz="3100" dirty="0">
              <a:ea typeface="Calibri"/>
              <a:cs typeface="Times New Roman"/>
            </a:endParaRPr>
          </a:p>
          <a:p>
            <a:pPr indent="566156" algn="just"/>
            <a:r>
              <a:rPr lang="ru-RU" sz="3100" dirty="0">
                <a:ea typeface="Calibri"/>
                <a:cs typeface="Times New Roman"/>
              </a:rPr>
              <a:t> Главной водной артерией Слонимского района является река </a:t>
            </a:r>
            <a:r>
              <a:rPr lang="ru-RU" sz="3100" dirty="0" err="1">
                <a:ea typeface="Calibri"/>
                <a:cs typeface="Times New Roman"/>
              </a:rPr>
              <a:t>Щара</a:t>
            </a:r>
            <a:r>
              <a:rPr lang="ru-RU" sz="3100" dirty="0">
                <a:ea typeface="Calibri"/>
                <a:cs typeface="Times New Roman"/>
              </a:rPr>
              <a:t> с притоками </a:t>
            </a:r>
            <a:r>
              <a:rPr lang="ru-RU" sz="3100" dirty="0" err="1">
                <a:ea typeface="Calibri"/>
                <a:cs typeface="Times New Roman"/>
              </a:rPr>
              <a:t>Исса</a:t>
            </a:r>
            <a:r>
              <a:rPr lang="ru-RU" sz="3100" dirty="0">
                <a:ea typeface="Calibri"/>
                <a:cs typeface="Times New Roman"/>
              </a:rPr>
              <a:t> и </a:t>
            </a:r>
            <a:r>
              <a:rPr lang="ru-RU" sz="3100" dirty="0" err="1">
                <a:ea typeface="Calibri"/>
                <a:cs typeface="Times New Roman"/>
              </a:rPr>
              <a:t>Гривда</a:t>
            </a:r>
            <a:r>
              <a:rPr lang="ru-RU" sz="3100" dirty="0">
                <a:ea typeface="Calibri"/>
                <a:cs typeface="Times New Roman"/>
              </a:rPr>
              <a:t>.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7015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5000">
              <a:srgbClr val="000040"/>
            </a:gs>
            <a:gs pos="29000">
              <a:srgbClr val="400040"/>
            </a:gs>
            <a:gs pos="53000">
              <a:srgbClr val="8F0040"/>
            </a:gs>
            <a:gs pos="76000">
              <a:srgbClr val="F27300"/>
            </a:gs>
            <a:gs pos="94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47" y="791840"/>
            <a:ext cx="11341418" cy="676875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Реки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3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" y="-1"/>
            <a:ext cx="12592866" cy="10074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Бабочка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15" y="3600152"/>
            <a:ext cx="9100235" cy="57969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21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933" y="-1"/>
            <a:ext cx="12781508" cy="100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9600" dirty="0" err="1" smtClean="0">
                <a:solidFill>
                  <a:srgbClr val="FF0000"/>
                </a:solidFill>
                <a:latin typeface="Monotype Corsiva" pitchFamily="66" charset="0"/>
              </a:rPr>
              <a:t>Щара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99" y="359792"/>
            <a:ext cx="6369703" cy="4235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26DEC-D2D2-4374-A35D-86D34BBCB07F}"/>
</file>

<file path=customXml/itemProps2.xml><?xml version="1.0" encoding="utf-8"?>
<ds:datastoreItem xmlns:ds="http://schemas.openxmlformats.org/officeDocument/2006/customXml" ds:itemID="{3ADE50EA-3B17-423C-8FAD-E3DF8D6C9E2E}"/>
</file>

<file path=customXml/itemProps3.xml><?xml version="1.0" encoding="utf-8"?>
<ds:datastoreItem xmlns:ds="http://schemas.openxmlformats.org/officeDocument/2006/customXml" ds:itemID="{7DCBA776-96E3-4662-9623-440C9D9FA8D3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248</TotalTime>
  <Words>220</Words>
  <Application>Microsoft Office PowerPoint</Application>
  <PresentationFormat>Произвольный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Поток</vt:lpstr>
      <vt:lpstr>Комплексная характеристика водных ресурсов Слонимского района</vt:lpstr>
      <vt:lpstr>Слайд 2</vt:lpstr>
      <vt:lpstr>Центром Слонимского района является г. Слоним, в составе района выделяется 147 населенных пунктов, 12 сельсоветов: Большешиловичский, Василевичский, Деревновский, Деревянчицкий, Жировичский, Мижевичский, Новодевятковичский, Озгиновичский, Озерницкий, Павловский, Селявичский, Сеньковщинский. </vt:lpstr>
      <vt:lpstr>Слайд 4</vt:lpstr>
      <vt:lpstr>Слайд 5</vt:lpstr>
      <vt:lpstr>Слайд 6</vt:lpstr>
      <vt:lpstr>Реки</vt:lpstr>
      <vt:lpstr>Бабочка</vt:lpstr>
      <vt:lpstr>Щара</vt:lpstr>
      <vt:lpstr>Зельвянка</vt:lpstr>
      <vt:lpstr>Гривда</vt:lpstr>
      <vt:lpstr>Исса</vt:lpstr>
      <vt:lpstr>Озера</vt:lpstr>
      <vt:lpstr>  Озеро Альбертинское- расположено на восточной окраине г. Слонима, относится к бассейну реки Исса, которая протекает через озеро. На юго-западе впадает ручей. В южной части рукавами р. Иссы образован остров площадью  около 13 га. В границах водоохранной зоны озера действуют запреты и ограничения, предусмотренные ст. 77 Водного кодекса Республики Беларусь. На севере, востоке и юге расположен обширный грядисто-холмистый лесной массив. В озере обитают окунь, плотва, щука, лещ, красноперка и др. рыба. Организовано платное любительское рыболовство. В районе озера отмечено обитание редкого вида растений, занесенного в Красную книгу Республики Беларусь - камнеломка зернистое (лекарственное). Площадь зеркала около 0,3 км2, длина около 1,14 км, наибольшая ширина около 0,45 км, максимальная глубина около 8 м.  </vt:lpstr>
      <vt:lpstr>Слайд 15</vt:lpstr>
      <vt:lpstr>Озеро Бездонное  располагается в 25 км к западу от г. Слоним, около деревни Клепачи, в бассейне реки Ивановка (протекает через озеро). Размеры 0,77 × 0,63 км, площадь 0,4 км.кв., наибольшая глубина 14,5 м, протяженность объекта - 31,0 га. Свое название оно получило по той причине, что никому еще не удалось измерить его глубину. Как утверждают местные жители, это озеро обладает необычным свойством: его дно, словно живое, может уходить из-под ноги в лбом месте водоема. Однажды аквалангисты решили изучить особенности необычного озера, однако через пять минут после погружения они с ужасом вынырнули и стали рассказывать страшные истории об обитающей на дне озера огромной рыбе. Так что попытки определить, какую же на самом деле глубину имеет интересное озеро, не увенчались успехом. </vt:lpstr>
      <vt:lpstr>Озеро Мох Малое располагается в 24 км на запад, около деревни Ярутичи, протяженность - 18,0 га. Площадь - 0,22 км2, длина- 0,95 км, наибольшая ширина - 0,25 км, длина береговой линии - 3,4 км. Берега низкие, на западе и юго-западе заболоченные. Есть несколько  заливов</vt:lpstr>
      <vt:lpstr>Республиканский биологический заказник «Слонимский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характеристика водных ресурсов Слонимского района</dc:title>
  <dc:creator>Машуня</dc:creator>
  <cp:lastModifiedBy>XTreme</cp:lastModifiedBy>
  <cp:revision>29</cp:revision>
  <dcterms:created xsi:type="dcterms:W3CDTF">2013-03-19T19:03:24Z</dcterms:created>
  <dcterms:modified xsi:type="dcterms:W3CDTF">2013-04-15T08:05:02Z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